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5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image" Target="../media/image4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image" Target="../media/image4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t-BR" noProof="1" smtClean="0"/>
            <a:t>Estado de exceção fruto de golpe de estado</a:t>
          </a:r>
          <a:endParaRPr lang="pt-BR" noProof="1"/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pt-BR" noProof="1"/>
        </a:p>
      </dgm:t>
    </dgm:pt>
    <dgm:pt modelId="{9C64CC83-643C-4E12-8F97-BC19DC031190}" type="sibTrans" cxnId="{4B888393-351D-4489-90C9-5A68061AB236}">
      <dgm:prSet/>
      <dgm:spPr/>
      <dgm:t>
        <a:bodyPr rtlCol="0"/>
        <a:lstStyle/>
        <a:p>
          <a:pPr rtl="0"/>
          <a:endParaRPr lang="pt-BR" noProof="1"/>
        </a:p>
      </dgm:t>
    </dgm:pt>
    <dgm:pt modelId="{53742231-981F-480A-940F-203EC2F7423F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t-BR" noProof="1" smtClean="0"/>
            <a:t>Transição para a democracia</a:t>
          </a:r>
          <a:endParaRPr lang="pt-BR" noProof="1"/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pt-BR" noProof="1"/>
        </a:p>
      </dgm:t>
    </dgm:pt>
    <dgm:pt modelId="{EF449C32-A7AE-4099-9E9B-9E2F736A89CE}" type="sibTrans" cxnId="{F226B1C2-5D99-403A-8240-EAD6BD4D8534}">
      <dgm:prSet/>
      <dgm:spPr/>
      <dgm:t>
        <a:bodyPr rtlCol="0"/>
        <a:lstStyle/>
        <a:p>
          <a:pPr rtl="0"/>
          <a:endParaRPr lang="pt-BR" noProof="1"/>
        </a:p>
      </dgm:t>
    </dgm:pt>
    <dgm:pt modelId="{9EF41CC5-EF3B-4A6D-8229-3F1333EADFB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t-BR" noProof="1" smtClean="0"/>
            <a:t>Estado democrático de direito</a:t>
          </a:r>
          <a:endParaRPr lang="pt-BR" noProof="1"/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pt-BR" noProof="1"/>
        </a:p>
      </dgm:t>
    </dgm:pt>
    <dgm:pt modelId="{98E6DD7C-B953-4119-9F64-9914E467ECBF}" type="sibTrans" cxnId="{E476EEBC-7C9F-4E07-BD58-1044B9769B64}">
      <dgm:prSet/>
      <dgm:spPr/>
      <dgm:t>
        <a:bodyPr rtlCol="0"/>
        <a:lstStyle/>
        <a:p>
          <a:pPr rtl="0"/>
          <a:endParaRPr lang="pt-BR" noProof="1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3"/>
      <dgm:spPr/>
    </dgm:pt>
    <dgm:pt modelId="{E3F362C5-CA6A-4AE7-BE60-021A02C58117}" type="pres">
      <dgm:prSet presAssocID="{DC13AB6D-DEA2-4CBB-AC69-1EF1A6AD15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</dgm:spPr>
      <dgm:t>
        <a:bodyPr/>
        <a:lstStyle/>
        <a:p>
          <a:endParaRPr lang="pt-BR"/>
        </a:p>
      </dgm:t>
      <dgm:extLst/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3"/>
      <dgm:spPr/>
    </dgm:pt>
    <dgm:pt modelId="{59BA8133-B518-4537-9881-3822CD7CAD06}" type="pres">
      <dgm:prSet presAssocID="{53742231-981F-480A-940F-203EC2F7423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t>
        <a:bodyPr/>
        <a:lstStyle/>
        <a:p>
          <a:endParaRPr lang="pt-BR"/>
        </a:p>
      </dgm:t>
      <dgm:extLst/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3"/>
      <dgm:spPr/>
    </dgm:pt>
    <dgm:pt modelId="{5FF658BC-830B-42C7-99ED-06DBBA838B7B}" type="pres">
      <dgm:prSet presAssocID="{9EF41CC5-EF3B-4A6D-8229-3F1333EADFB3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</dgm:spPr>
      <dgm:t>
        <a:bodyPr/>
        <a:lstStyle/>
        <a:p>
          <a:endParaRPr lang="pt-BR"/>
        </a:p>
      </dgm:t>
      <dgm:extLst/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D423FB80-F2BD-4DDE-80B1-76F84FE09A02}">
      <dgm:prSet phldrT="[Text]"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Golpe de Estado</a:t>
          </a:r>
          <a:endParaRPr lang="pt-BR" sz="2000" noProof="0" dirty="0">
            <a:latin typeface="+mj-lt"/>
          </a:endParaRPr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pt-BR" noProof="0" dirty="0"/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pt-BR" noProof="0" dirty="0"/>
        </a:p>
      </dgm:t>
    </dgm:pt>
    <dgm:pt modelId="{245E128E-7700-4C91-9411-CDD1DCA94D6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rtl="0"/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Em 31 de março, ou 1º de abril, ou 2 de abril foi dado um golpe de Estado que iniciou a ditadura no Brasil (estado de exceção)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pt-BR" noProof="0" dirty="0"/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pt-BR" noProof="0" dirty="0"/>
        </a:p>
      </dgm:t>
    </dgm:pt>
    <dgm:pt modelId="{2DC4903D-31E8-4ED6-875F-63877788B702}">
      <dgm:prSet phldrT="[Text]"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Lei 10.559/02</a:t>
          </a:r>
          <a:endParaRPr lang="pt-BR" sz="2000" noProof="0" dirty="0">
            <a:latin typeface="+mj-lt"/>
          </a:endParaRPr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pt-BR" noProof="0" dirty="0"/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pt-BR" noProof="0" dirty="0"/>
        </a:p>
      </dgm:t>
    </dgm:pt>
    <dgm:pt modelId="{A9FB790A-3E33-4887-962E-7206A01AD84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Cria a Comissão de Anistia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pt-BR" noProof="0" dirty="0"/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pt-BR" noProof="0" dirty="0"/>
        </a:p>
      </dgm:t>
    </dgm:pt>
    <dgm:pt modelId="{8A93A940-284B-49B0-9D89-5FA2B3B3C7E5}">
      <dgm:prSet phldrT="[Text]"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Lei 12.528/11</a:t>
          </a:r>
          <a:endParaRPr lang="pt-BR" sz="2000" noProof="0" dirty="0">
            <a:latin typeface="+mj-lt"/>
          </a:endParaRPr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pt-BR" noProof="0" dirty="0"/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pt-BR" noProof="0" dirty="0"/>
        </a:p>
      </dgm:t>
    </dgm:pt>
    <dgm:pt modelId="{6BA5F3BE-D53A-42E0-A7FE-674B99BD07E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Cria a Comissão Nacional da Verdade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9484BBA1-86EE-4AA2-B94A-A26EED0EFB1E}" type="parTrans" cxnId="{6AEB3B94-8522-4F42-A6BC-BC55C5AED92F}">
      <dgm:prSet/>
      <dgm:spPr/>
      <dgm:t>
        <a:bodyPr rtlCol="0"/>
        <a:lstStyle/>
        <a:p>
          <a:pPr rtl="0"/>
          <a:endParaRPr lang="pt-BR" noProof="0" dirty="0"/>
        </a:p>
      </dgm:t>
    </dgm:pt>
    <dgm:pt modelId="{48C67DB7-8AA6-454C-83AE-A16B3B9F45FF}" type="sibTrans" cxnId="{6AEB3B94-8522-4F42-A6BC-BC55C5AED92F}">
      <dgm:prSet/>
      <dgm:spPr/>
      <dgm:t>
        <a:bodyPr rtlCol="0"/>
        <a:lstStyle/>
        <a:p>
          <a:pPr rtl="0"/>
          <a:endParaRPr lang="pt-BR" noProof="0" dirty="0"/>
        </a:p>
      </dgm:t>
    </dgm:pt>
    <dgm:pt modelId="{F01D5F9E-ABC5-4560-ACB4-E6CFBC60BFF2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Lei 6.683/79</a:t>
          </a:r>
          <a:endParaRPr lang="pt-BR" sz="2000" noProof="0" dirty="0">
            <a:latin typeface="+mj-lt"/>
          </a:endParaRPr>
        </a:p>
      </dgm:t>
    </dgm:pt>
    <dgm:pt modelId="{FEAC3315-4B36-4E3C-89B3-70A50C7F13CC}" type="parTrans" cxnId="{4B61AF65-3991-4A24-9475-D4AA0127738F}">
      <dgm:prSet/>
      <dgm:spPr/>
      <dgm:t>
        <a:bodyPr rtlCol="0"/>
        <a:lstStyle/>
        <a:p>
          <a:pPr rtl="0"/>
          <a:endParaRPr lang="pt-BR" noProof="0" dirty="0"/>
        </a:p>
      </dgm:t>
    </dgm:pt>
    <dgm:pt modelId="{36ABC0D0-B41E-401C-840C-2AFBE73989B4}" type="sibTrans" cxnId="{4B61AF65-3991-4A24-9475-D4AA0127738F}">
      <dgm:prSet/>
      <dgm:spPr/>
      <dgm:t>
        <a:bodyPr rtlCol="0"/>
        <a:lstStyle/>
        <a:p>
          <a:pPr rtl="0"/>
          <a:endParaRPr lang="pt-BR" noProof="0" dirty="0"/>
        </a:p>
      </dgm:t>
    </dgm:pt>
    <dgm:pt modelId="{454D56AF-0D14-43A4-A4AA-2274946C5116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EC 26/85</a:t>
          </a:r>
          <a:endParaRPr lang="pt-BR" sz="2000" noProof="0" dirty="0">
            <a:latin typeface="+mj-lt"/>
          </a:endParaRPr>
        </a:p>
      </dgm:t>
    </dgm:pt>
    <dgm:pt modelId="{340931FA-0A09-49B9-99A7-6650F93FDC08}" type="parTrans" cxnId="{5A3B2130-5035-4E61-92B1-343AA432C9DF}">
      <dgm:prSet/>
      <dgm:spPr/>
      <dgm:t>
        <a:bodyPr rtlCol="0"/>
        <a:lstStyle/>
        <a:p>
          <a:pPr rtl="0"/>
          <a:endParaRPr lang="pt-BR" noProof="0" dirty="0"/>
        </a:p>
      </dgm:t>
    </dgm:pt>
    <dgm:pt modelId="{511F28C0-50D9-4CBB-862C-2AD0ACC17105}" type="sibTrans" cxnId="{5A3B2130-5035-4E61-92B1-343AA432C9DF}">
      <dgm:prSet/>
      <dgm:spPr/>
      <dgm:t>
        <a:bodyPr rtlCol="0"/>
        <a:lstStyle/>
        <a:p>
          <a:pPr rtl="0"/>
          <a:endParaRPr lang="pt-BR" noProof="0" dirty="0"/>
        </a:p>
      </dgm:t>
    </dgm:pt>
    <dgm:pt modelId="{A7F4784E-75AE-4F03-B342-C71355D1ACCF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Constituição Federal</a:t>
          </a:r>
          <a:endParaRPr lang="pt-BR" sz="2000" noProof="0" dirty="0">
            <a:latin typeface="+mj-lt"/>
          </a:endParaRPr>
        </a:p>
      </dgm:t>
    </dgm:pt>
    <dgm:pt modelId="{E8170CB0-7D27-4024-BF4D-F79F86202313}" type="parTrans" cxnId="{33DFDD33-182D-44AF-9877-B1DCECE3CC9D}">
      <dgm:prSet/>
      <dgm:spPr/>
      <dgm:t>
        <a:bodyPr rtlCol="0"/>
        <a:lstStyle/>
        <a:p>
          <a:pPr rtl="0"/>
          <a:endParaRPr lang="pt-BR" noProof="0" dirty="0"/>
        </a:p>
      </dgm:t>
    </dgm:pt>
    <dgm:pt modelId="{3078DB00-0C2A-4587-8661-74E5E36CBCA7}" type="sibTrans" cxnId="{33DFDD33-182D-44AF-9877-B1DCECE3CC9D}">
      <dgm:prSet/>
      <dgm:spPr/>
      <dgm:t>
        <a:bodyPr rtlCol="0"/>
        <a:lstStyle/>
        <a:p>
          <a:pPr rtl="0"/>
          <a:endParaRPr lang="pt-BR" noProof="0" dirty="0"/>
        </a:p>
      </dgm:t>
    </dgm:pt>
    <dgm:pt modelId="{A59C9EB4-4836-41EA-88FC-E68E29755DEF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>
            <a:defRPr b="1"/>
          </a:pPr>
          <a:r>
            <a:rPr lang="pt-BR" sz="2000" noProof="0" dirty="0" smtClean="0">
              <a:latin typeface="+mj-lt"/>
            </a:rPr>
            <a:t>Lei 9.140/95</a:t>
          </a:r>
          <a:endParaRPr lang="pt-BR" sz="2000" noProof="0" dirty="0">
            <a:latin typeface="+mj-lt"/>
          </a:endParaRPr>
        </a:p>
      </dgm:t>
    </dgm:pt>
    <dgm:pt modelId="{C486CA18-5D6B-49AD-B92C-52313E993EC5}" type="parTrans" cxnId="{C2A8B52A-540B-46B5-A43B-27FAF06A13EF}">
      <dgm:prSet/>
      <dgm:spPr/>
      <dgm:t>
        <a:bodyPr rtlCol="0"/>
        <a:lstStyle/>
        <a:p>
          <a:pPr rtl="0"/>
          <a:endParaRPr lang="pt-BR" noProof="0" dirty="0"/>
        </a:p>
      </dgm:t>
    </dgm:pt>
    <dgm:pt modelId="{62C75627-0A71-4E35-B62B-749D8AB3C189}" type="sibTrans" cxnId="{C2A8B52A-540B-46B5-A43B-27FAF06A13EF}">
      <dgm:prSet/>
      <dgm:spPr/>
      <dgm:t>
        <a:bodyPr rtlCol="0"/>
        <a:lstStyle/>
        <a:p>
          <a:pPr rtl="0"/>
          <a:endParaRPr lang="pt-BR" noProof="0" dirty="0"/>
        </a:p>
      </dgm:t>
    </dgm:pt>
    <dgm:pt modelId="{3280BE73-5C4D-4941-9102-E5930904556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Emenda Constitucional nº 26, que convoca a Constituinte e estabelece também: “</a:t>
          </a:r>
          <a:r>
            <a:rPr lang="pt-BR" sz="1200" b="0" i="0" kern="1200" dirty="0" smtClean="0"/>
            <a:t>É concedida anistia a todos os servidores públicos civis da Administração direta e indireta e militares, </a:t>
          </a:r>
          <a:r>
            <a:rPr lang="pt-BR" sz="1200" b="1" i="0" kern="1200" dirty="0" smtClean="0">
              <a:solidFill>
                <a:srgbClr val="FF0000"/>
              </a:solidFill>
            </a:rPr>
            <a:t>punidos</a:t>
          </a:r>
          <a:r>
            <a:rPr lang="pt-BR" sz="1200" b="0" i="0" kern="1200" dirty="0" smtClean="0"/>
            <a:t> por atos de exceção, institucionais ou complementares”.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596FE3BE-79D4-47E4-8416-EDF8385B1DE9}" type="parTrans" cxnId="{B9B38C7F-D679-4A39-B742-6501D3961044}">
      <dgm:prSet/>
      <dgm:spPr/>
      <dgm:t>
        <a:bodyPr rtlCol="0"/>
        <a:lstStyle/>
        <a:p>
          <a:pPr rtl="0"/>
          <a:endParaRPr lang="pt-BR" noProof="0" dirty="0"/>
        </a:p>
      </dgm:t>
    </dgm:pt>
    <dgm:pt modelId="{8E22D1FB-CF90-47F0-B06E-C66C75D54226}" type="sibTrans" cxnId="{B9B38C7F-D679-4A39-B742-6501D3961044}">
      <dgm:prSet/>
      <dgm:spPr/>
      <dgm:t>
        <a:bodyPr rtlCol="0"/>
        <a:lstStyle/>
        <a:p>
          <a:pPr rtl="0"/>
          <a:endParaRPr lang="pt-BR" noProof="0" dirty="0"/>
        </a:p>
      </dgm:t>
    </dgm:pt>
    <dgm:pt modelId="{47BE8E0B-496B-44FC-825E-C2A10D821DC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Lei de Anistia Política, publicada em 28 de agosto de 1979.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26C37286-A207-4C3A-8F03-B64C4EB72DB8}" type="parTrans" cxnId="{47F4D29A-7D65-4C2F-8677-61780F0F1118}">
      <dgm:prSet/>
      <dgm:spPr/>
      <dgm:t>
        <a:bodyPr rtlCol="0"/>
        <a:lstStyle/>
        <a:p>
          <a:pPr rtl="0"/>
          <a:endParaRPr lang="pt-BR" noProof="0" dirty="0"/>
        </a:p>
      </dgm:t>
    </dgm:pt>
    <dgm:pt modelId="{258C30B8-1EDE-458F-9BAB-BD0E5C8E1BF9}" type="sibTrans" cxnId="{47F4D29A-7D65-4C2F-8677-61780F0F1118}">
      <dgm:prSet/>
      <dgm:spPr/>
      <dgm:t>
        <a:bodyPr rtlCol="0"/>
        <a:lstStyle/>
        <a:p>
          <a:pPr rtl="0"/>
          <a:endParaRPr lang="pt-BR" noProof="0" dirty="0"/>
        </a:p>
      </dgm:t>
    </dgm:pt>
    <dgm:pt modelId="{1827863D-2FA1-48D1-81C4-0E7D31ADB47E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Promulgada em 5 de outubro de 1988. Especial atenção para o art. 8º ADCT (estabelece a política constitucional da transição, com memória, verdade e reparação)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B426C98F-7250-4E9E-84CB-E9FC83F8CB06}" type="parTrans" cxnId="{7749B4AD-5089-49E7-8F6B-1B2382C9B50E}">
      <dgm:prSet/>
      <dgm:spPr/>
      <dgm:t>
        <a:bodyPr rtlCol="0"/>
        <a:lstStyle/>
        <a:p>
          <a:pPr rtl="0"/>
          <a:endParaRPr lang="pt-BR" noProof="0" dirty="0"/>
        </a:p>
      </dgm:t>
    </dgm:pt>
    <dgm:pt modelId="{D0D7EB30-49F6-43D6-AF40-1B9302B3ADF0}" type="sibTrans" cxnId="{7749B4AD-5089-49E7-8F6B-1B2382C9B50E}">
      <dgm:prSet/>
      <dgm:spPr/>
      <dgm:t>
        <a:bodyPr rtlCol="0"/>
        <a:lstStyle/>
        <a:p>
          <a:pPr rtl="0"/>
          <a:endParaRPr lang="pt-BR" noProof="0" dirty="0"/>
        </a:p>
      </dgm:t>
    </dgm:pt>
    <dgm:pt modelId="{CF564C6C-7771-4FD5-B851-B5B84730268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Cria a Comissão especial sobre Mortos e Desaparecidos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5A57A755-D716-4DC9-9A51-20693042AFC8}" type="parTrans" cxnId="{5F80C7E1-A7BD-418E-A665-3DAF3DEDF5A4}">
      <dgm:prSet/>
      <dgm:spPr/>
      <dgm:t>
        <a:bodyPr rtlCol="0"/>
        <a:lstStyle/>
        <a:p>
          <a:pPr rtl="0"/>
          <a:endParaRPr lang="pt-BR" noProof="0" dirty="0"/>
        </a:p>
      </dgm:t>
    </dgm:pt>
    <dgm:pt modelId="{024A7FBC-BB10-4242-BAF3-82678A4C13DA}" type="sibTrans" cxnId="{5F80C7E1-A7BD-418E-A665-3DAF3DEDF5A4}">
      <dgm:prSet/>
      <dgm:spPr/>
      <dgm:t>
        <a:bodyPr rtlCol="0"/>
        <a:lstStyle/>
        <a:p>
          <a:pPr rtl="0"/>
          <a:endParaRPr lang="pt-BR" noProof="0" dirty="0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168B371-2815-4661-9209-F8A29814ADCC}" type="pres">
      <dgm:prSet presAssocID="{FF3CD410-5E2E-4080-A893-907D31D22CB3}" presName="divider" presStyleLbl="fgAcc1" presStyleIdx="0" presStyleCnt="1"/>
      <dgm:spPr>
        <a:ln w="38100">
          <a:solidFill>
            <a:schemeClr val="bg2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7" custLinFactNeighborX="-123" custLinFactNeighborY="2557"/>
      <dgm:spPr/>
      <dgm:t>
        <a:bodyPr rtlCol="0"/>
        <a:lstStyle/>
        <a:p>
          <a:pPr rtl="0"/>
          <a:endParaRPr lang="en-US"/>
        </a:p>
      </dgm:t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7"/>
      <dgm:spPr>
        <a:ln w="19050">
          <a:solidFill>
            <a:schemeClr val="bg2"/>
          </a:solidFill>
        </a:ln>
      </dgm:spPr>
    </dgm:pt>
    <dgm:pt modelId="{6D7F9BE3-3008-4E5E-96F3-C71D72649902}" type="pres">
      <dgm:prSet presAssocID="{D423FB80-F2BD-4DDE-80B1-76F84FE09A02}" presName="ConnectorPoint" presStyleLbl="node1" presStyleIdx="0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7"/>
      <dgm:spPr/>
      <dgm:t>
        <a:bodyPr rtlCol="0"/>
        <a:lstStyle/>
        <a:p>
          <a:pPr rtl="0"/>
          <a:endParaRPr lang="en-US"/>
        </a:p>
      </dgm:t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7"/>
      <dgm:spPr>
        <a:ln w="19050">
          <a:solidFill>
            <a:schemeClr val="bg2"/>
          </a:solidFill>
        </a:ln>
      </dgm:spPr>
    </dgm:pt>
    <dgm:pt modelId="{D10813CD-B7B7-4CC7-9B2D-B5AE3D30A4DA}" type="pres">
      <dgm:prSet presAssocID="{F01D5F9E-ABC5-4560-ACB4-E6CFBC60BFF2}" presName="ConnectorPoint" presStyleLbl="node1" presStyleIdx="1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7" custLinFactNeighborX="-469" custLinFactNeighborY="271"/>
      <dgm:spPr/>
      <dgm:t>
        <a:bodyPr rtlCol="0"/>
        <a:lstStyle/>
        <a:p>
          <a:pPr rtl="0"/>
          <a:endParaRPr lang="en-US"/>
        </a:p>
      </dgm:t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7"/>
      <dgm:spPr>
        <a:ln w="19050">
          <a:solidFill>
            <a:schemeClr val="bg2"/>
          </a:solidFill>
        </a:ln>
      </dgm:spPr>
    </dgm:pt>
    <dgm:pt modelId="{FE89438A-B301-4219-9492-D30967496E8F}" type="pres">
      <dgm:prSet presAssocID="{454D56AF-0D14-43A4-A4AA-2274946C5116}" presName="ConnectorPoint" presStyleLbl="node1" presStyleIdx="2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7" custLinFactNeighborX="-733" custLinFactNeighborY="-533"/>
      <dgm:spPr/>
      <dgm:t>
        <a:bodyPr rtlCol="0"/>
        <a:lstStyle/>
        <a:p>
          <a:pPr rtl="0"/>
          <a:endParaRPr lang="en-US"/>
        </a:p>
      </dgm:t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7"/>
      <dgm:spPr>
        <a:ln w="19050">
          <a:solidFill>
            <a:schemeClr val="bg2"/>
          </a:solidFill>
        </a:ln>
      </dgm:spPr>
    </dgm:pt>
    <dgm:pt modelId="{C574381E-6C24-436D-B265-4BCFEFA46591}" type="pres">
      <dgm:prSet presAssocID="{A7F4784E-75AE-4F03-B342-C71355D1ACCF}" presName="ConnectorPoint" presStyleLbl="node1" presStyleIdx="3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7" custLinFactNeighborX="-280" custLinFactNeighborY="271"/>
      <dgm:spPr/>
      <dgm:t>
        <a:bodyPr rtlCol="0"/>
        <a:lstStyle/>
        <a:p>
          <a:pPr rtl="0"/>
          <a:endParaRPr lang="en-US"/>
        </a:p>
      </dgm:t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7"/>
      <dgm:spPr>
        <a:ln w="19050">
          <a:solidFill>
            <a:schemeClr val="bg2"/>
          </a:solidFill>
        </a:ln>
      </dgm:spPr>
    </dgm:pt>
    <dgm:pt modelId="{F2E81385-B138-4A59-9452-A3C9AC4F2012}" type="pres">
      <dgm:prSet presAssocID="{A59C9EB4-4836-41EA-88FC-E68E29755DEF}" presName="ConnectorPoint" presStyleLbl="node1" presStyleIdx="4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5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5" presStyleCnt="7" custLinFactNeighborX="-430" custLinFactNeighborY="-1143"/>
      <dgm:spPr/>
      <dgm:t>
        <a:bodyPr rtlCol="0"/>
        <a:lstStyle/>
        <a:p>
          <a:pPr rtl="0"/>
          <a:endParaRPr lang="en-US"/>
        </a:p>
      </dgm:t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5" presStyleCnt="7"/>
      <dgm:spPr>
        <a:ln w="19050">
          <a:solidFill>
            <a:schemeClr val="bg2"/>
          </a:solidFill>
        </a:ln>
      </dgm:spPr>
    </dgm:pt>
    <dgm:pt modelId="{8E0947F0-E28B-4B2E-B1D6-BFEED1AF012B}" type="pres">
      <dgm:prSet presAssocID="{2DC4903D-31E8-4ED6-875F-63877788B702}" presName="ConnectorPoint" presStyleLbl="node1" presStyleIdx="5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6" presStyleCnt="7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6" presStyleCnt="7" custLinFactNeighborX="-359" custLinFactNeighborY="271"/>
      <dgm:spPr/>
      <dgm:t>
        <a:bodyPr rtlCol="0"/>
        <a:lstStyle/>
        <a:p>
          <a:pPr rtl="0"/>
          <a:endParaRPr lang="en-US"/>
        </a:p>
      </dgm:t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6" presStyleCnt="7"/>
      <dgm:spPr>
        <a:ln w="19050">
          <a:solidFill>
            <a:schemeClr val="bg2"/>
          </a:solidFill>
        </a:ln>
      </dgm:spPr>
    </dgm:pt>
    <dgm:pt modelId="{53B98CC0-1029-46A6-8053-0933F88F7705}" type="pres">
      <dgm:prSet presAssocID="{8A93A940-284B-49B0-9D89-5FA2B3B3C7E5}" presName="ConnectorPoint" presStyleLbl="node1" presStyleIdx="6" presStyleCnt="7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</dgm:ptLst>
  <dgm:cxnLst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982D7B44-1518-4DD0-82D4-8A3901DD95E9}" srcId="{FF3CD410-5E2E-4080-A893-907D31D22CB3}" destId="{8A93A940-284B-49B0-9D89-5FA2B3B3C7E5}" srcOrd="6" destOrd="0" parTransId="{CD96219D-3688-4138-ACC9-901ED9FEACCC}" sibTransId="{E0447E4A-3C15-4884-AEBE-804149EBD331}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A319CB69-6926-431D-A805-EACBFA83FA66}" srcId="{FF3CD410-5E2E-4080-A893-907D31D22CB3}" destId="{2DC4903D-31E8-4ED6-875F-63877788B702}" srcOrd="5" destOrd="0" parTransId="{A18F8C20-9A13-44DB-9E45-C2DE49ACE5D9}" sibTransId="{EBFDEA83-93E5-4D72-A672-078838B258F5}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9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10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11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2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436820" y="732589"/>
          <a:ext cx="1132312" cy="1132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678133" y="973902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74852" y="2217590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500" kern="1200" noProof="1" smtClean="0"/>
            <a:t>Estado de exceção fruto de golpe de estado</a:t>
          </a:r>
          <a:endParaRPr lang="pt-BR" sz="1500" kern="1200" noProof="1"/>
        </a:p>
      </dsp:txBody>
      <dsp:txXfrm>
        <a:off x="74852" y="2217590"/>
        <a:ext cx="1856250" cy="720000"/>
      </dsp:txXfrm>
    </dsp:sp>
    <dsp:sp modelId="{324840A6-FF0C-43D5-90C5-D5A3F9B0AE25}">
      <dsp:nvSpPr>
        <dsp:cNvPr id="0" name=""/>
        <dsp:cNvSpPr/>
      </dsp:nvSpPr>
      <dsp:spPr>
        <a:xfrm>
          <a:off x="2617914" y="732589"/>
          <a:ext cx="1132312" cy="1132312"/>
        </a:xfrm>
        <a:prstGeom prst="ellips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859227" y="973902"/>
          <a:ext cx="649687" cy="6496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2255946" y="2217590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500" kern="1200" noProof="1" smtClean="0"/>
            <a:t>Transição para a democracia</a:t>
          </a:r>
          <a:endParaRPr lang="pt-BR" sz="1500" kern="1200" noProof="1"/>
        </a:p>
      </dsp:txBody>
      <dsp:txXfrm>
        <a:off x="2255946" y="2217590"/>
        <a:ext cx="1856250" cy="720000"/>
      </dsp:txXfrm>
    </dsp:sp>
    <dsp:sp modelId="{8A9D0615-74BE-404B-8F88-7FCE70F9CA5E}">
      <dsp:nvSpPr>
        <dsp:cNvPr id="0" name=""/>
        <dsp:cNvSpPr/>
      </dsp:nvSpPr>
      <dsp:spPr>
        <a:xfrm>
          <a:off x="4799008" y="732589"/>
          <a:ext cx="1132312" cy="1132312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5040321" y="973902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4437039" y="2217590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500" kern="1200" noProof="1" smtClean="0"/>
            <a:t>Estado democrático de direito</a:t>
          </a:r>
          <a:endParaRPr lang="pt-BR" sz="1500" kern="1200" noProof="1"/>
        </a:p>
      </dsp:txBody>
      <dsp:txXfrm>
        <a:off x="4437039" y="2217590"/>
        <a:ext cx="185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266950"/>
          <a:ext cx="1106646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165996" y="1405509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Golpe de Estado</a:t>
          </a:r>
          <a:endParaRPr lang="pt-BR" sz="2000" kern="1200" noProof="0" dirty="0">
            <a:latin typeface="+mj-lt"/>
          </a:endParaRPr>
        </a:p>
      </dsp:txBody>
      <dsp:txXfrm>
        <a:off x="165996" y="1405509"/>
        <a:ext cx="2434621" cy="544068"/>
      </dsp:txXfrm>
    </dsp:sp>
    <dsp:sp modelId="{255B3FC7-BD87-4810-87ED-7952D0F23157}">
      <dsp:nvSpPr>
        <dsp:cNvPr id="0" name=""/>
        <dsp:cNvSpPr/>
      </dsp:nvSpPr>
      <dsp:spPr>
        <a:xfrm>
          <a:off x="163002" y="520852"/>
          <a:ext cx="2434621" cy="90787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Em 31 de março, ou 1º de abril, ou 2 de abril foi dado um golpe de Estado que iniciou a ditadura no Brasil (estado de exceção)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163002" y="520852"/>
        <a:ext cx="2434621" cy="907870"/>
      </dsp:txXfrm>
    </dsp:sp>
    <dsp:sp modelId="{DF478A7F-4668-4E0A-86F7-C1205CF5AA73}">
      <dsp:nvSpPr>
        <dsp:cNvPr id="0" name=""/>
        <dsp:cNvSpPr/>
      </dsp:nvSpPr>
      <dsp:spPr>
        <a:xfrm>
          <a:off x="1383307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348042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8C37A-C349-49AE-97A1-63D110D2C7D1}">
      <dsp:nvSpPr>
        <dsp:cNvPr id="0" name=""/>
        <dsp:cNvSpPr/>
      </dsp:nvSpPr>
      <dsp:spPr>
        <a:xfrm>
          <a:off x="1549304" y="2584323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Lei 6.683/79</a:t>
          </a:r>
          <a:endParaRPr lang="pt-BR" sz="2000" kern="1200" noProof="0" dirty="0">
            <a:latin typeface="+mj-lt"/>
          </a:endParaRPr>
        </a:p>
      </dsp:txBody>
      <dsp:txXfrm>
        <a:off x="1549304" y="2584323"/>
        <a:ext cx="2434621" cy="544068"/>
      </dsp:txXfrm>
    </dsp:sp>
    <dsp:sp modelId="{A01D9671-7007-4F3F-98D6-A9730C5B45E4}">
      <dsp:nvSpPr>
        <dsp:cNvPr id="0" name=""/>
        <dsp:cNvSpPr/>
      </dsp:nvSpPr>
      <dsp:spPr>
        <a:xfrm>
          <a:off x="1549304" y="3128391"/>
          <a:ext cx="2434621" cy="56527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Lei de Anistia Política, publicada em 28 de agosto de 1979.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1549304" y="3128391"/>
        <a:ext cx="2434621" cy="565278"/>
      </dsp:txXfrm>
    </dsp:sp>
    <dsp:sp modelId="{D4347EDB-4883-4C4B-A672-6266C9702B5A}">
      <dsp:nvSpPr>
        <dsp:cNvPr id="0" name=""/>
        <dsp:cNvSpPr/>
      </dsp:nvSpPr>
      <dsp:spPr>
        <a:xfrm>
          <a:off x="2766615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813CD-B7B7-4CC7-9B2D-B5AE3D30A4DA}">
      <dsp:nvSpPr>
        <dsp:cNvPr id="0" name=""/>
        <dsp:cNvSpPr/>
      </dsp:nvSpPr>
      <dsp:spPr>
        <a:xfrm rot="2700000">
          <a:off x="2731350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2932612" y="1405509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EC 26/85</a:t>
          </a:r>
          <a:endParaRPr lang="pt-BR" sz="2000" kern="1200" noProof="0" dirty="0">
            <a:latin typeface="+mj-lt"/>
          </a:endParaRPr>
        </a:p>
      </dsp:txBody>
      <dsp:txXfrm>
        <a:off x="2932612" y="1405509"/>
        <a:ext cx="2434621" cy="544068"/>
      </dsp:txXfrm>
    </dsp:sp>
    <dsp:sp modelId="{04897CD2-CF6F-4A55-8E79-1E7393B07B06}">
      <dsp:nvSpPr>
        <dsp:cNvPr id="0" name=""/>
        <dsp:cNvSpPr/>
      </dsp:nvSpPr>
      <dsp:spPr>
        <a:xfrm>
          <a:off x="2921194" y="3808"/>
          <a:ext cx="2434621" cy="140550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Emenda Constitucional nº 26, que convoca a Constituinte e estabelece também: “</a:t>
          </a:r>
          <a:r>
            <a:rPr lang="pt-BR" sz="1200" b="0" i="0" kern="1200" dirty="0" smtClean="0"/>
            <a:t>É concedida anistia a todos os servidores públicos civis da Administração direta e indireta e militares, </a:t>
          </a:r>
          <a:r>
            <a:rPr lang="pt-BR" sz="1200" b="1" i="0" kern="1200" dirty="0" smtClean="0">
              <a:solidFill>
                <a:srgbClr val="FF0000"/>
              </a:solidFill>
            </a:rPr>
            <a:t>punidos</a:t>
          </a:r>
          <a:r>
            <a:rPr lang="pt-BR" sz="1200" b="0" i="0" kern="1200" dirty="0" smtClean="0"/>
            <a:t> por atos de exceção, institucionais ou complementares”.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2921194" y="3808"/>
        <a:ext cx="2434621" cy="1405509"/>
      </dsp:txXfrm>
    </dsp:sp>
    <dsp:sp modelId="{73ACB8E4-FFC1-49E5-BB46-1EBD63F3BF67}">
      <dsp:nvSpPr>
        <dsp:cNvPr id="0" name=""/>
        <dsp:cNvSpPr/>
      </dsp:nvSpPr>
      <dsp:spPr>
        <a:xfrm>
          <a:off x="4149923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4114657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B6B30-5D46-4B19-B9DE-C0B7FB057712}">
      <dsp:nvSpPr>
        <dsp:cNvPr id="0" name=""/>
        <dsp:cNvSpPr/>
      </dsp:nvSpPr>
      <dsp:spPr>
        <a:xfrm>
          <a:off x="4315920" y="2584323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Constituição Federal</a:t>
          </a:r>
          <a:endParaRPr lang="pt-BR" sz="2000" kern="1200" noProof="0" dirty="0">
            <a:latin typeface="+mj-lt"/>
          </a:endParaRPr>
        </a:p>
      </dsp:txBody>
      <dsp:txXfrm>
        <a:off x="4315920" y="2584323"/>
        <a:ext cx="2434621" cy="544068"/>
      </dsp:txXfrm>
    </dsp:sp>
    <dsp:sp modelId="{95B1E40E-26D9-44C8-A99F-14EA44505DF3}">
      <dsp:nvSpPr>
        <dsp:cNvPr id="0" name=""/>
        <dsp:cNvSpPr/>
      </dsp:nvSpPr>
      <dsp:spPr>
        <a:xfrm>
          <a:off x="4298074" y="3122639"/>
          <a:ext cx="2434621" cy="1079167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Promulgada em 5 de outubro de 1988. Especial atenção para o art. 8º ADCT (estabelece a política constitucional da transição, com memória, verdade e reparação)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4298074" y="3122639"/>
        <a:ext cx="2434621" cy="1079167"/>
      </dsp:txXfrm>
    </dsp:sp>
    <dsp:sp modelId="{BBBD3B06-9C30-48DB-A77E-5A358B1C6E78}">
      <dsp:nvSpPr>
        <dsp:cNvPr id="0" name=""/>
        <dsp:cNvSpPr/>
      </dsp:nvSpPr>
      <dsp:spPr>
        <a:xfrm>
          <a:off x="5533230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4381E-6C24-436D-B265-4BCFEFA46591}">
      <dsp:nvSpPr>
        <dsp:cNvPr id="0" name=""/>
        <dsp:cNvSpPr/>
      </dsp:nvSpPr>
      <dsp:spPr>
        <a:xfrm rot="2700000">
          <a:off x="5497965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5699227" y="1405509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Lei 9.140/95</a:t>
          </a:r>
          <a:endParaRPr lang="pt-BR" sz="2000" kern="1200" noProof="0" dirty="0">
            <a:latin typeface="+mj-lt"/>
          </a:endParaRPr>
        </a:p>
      </dsp:txBody>
      <dsp:txXfrm>
        <a:off x="5699227" y="1405509"/>
        <a:ext cx="2434621" cy="544068"/>
      </dsp:txXfrm>
    </dsp:sp>
    <dsp:sp modelId="{FE14A9FC-66E7-4679-B63E-054F98E59204}">
      <dsp:nvSpPr>
        <dsp:cNvPr id="0" name=""/>
        <dsp:cNvSpPr/>
      </dsp:nvSpPr>
      <dsp:spPr>
        <a:xfrm>
          <a:off x="5692410" y="841762"/>
          <a:ext cx="2434621" cy="56527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Cria a Comissão especial sobre Mortos e Desaparecidos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5692410" y="841762"/>
        <a:ext cx="2434621" cy="565278"/>
      </dsp:txXfrm>
    </dsp:sp>
    <dsp:sp modelId="{4702B22B-8EB6-4454-9F8E-9A963F32B8A1}">
      <dsp:nvSpPr>
        <dsp:cNvPr id="0" name=""/>
        <dsp:cNvSpPr/>
      </dsp:nvSpPr>
      <dsp:spPr>
        <a:xfrm>
          <a:off x="6916538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6881273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971D8-F05B-4392-88C0-D9921BB5F6B0}">
      <dsp:nvSpPr>
        <dsp:cNvPr id="0" name=""/>
        <dsp:cNvSpPr/>
      </dsp:nvSpPr>
      <dsp:spPr>
        <a:xfrm>
          <a:off x="7082535" y="2584323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Lei 10.559/02</a:t>
          </a:r>
          <a:endParaRPr lang="pt-BR" sz="2000" kern="1200" noProof="0" dirty="0">
            <a:latin typeface="+mj-lt"/>
          </a:endParaRPr>
        </a:p>
      </dsp:txBody>
      <dsp:txXfrm>
        <a:off x="7082535" y="2584323"/>
        <a:ext cx="2434621" cy="544068"/>
      </dsp:txXfrm>
    </dsp:sp>
    <dsp:sp modelId="{1D60394B-1800-4790-9694-08B1C1D1B34D}">
      <dsp:nvSpPr>
        <dsp:cNvPr id="0" name=""/>
        <dsp:cNvSpPr/>
      </dsp:nvSpPr>
      <dsp:spPr>
        <a:xfrm>
          <a:off x="7072066" y="3122125"/>
          <a:ext cx="2434621" cy="54814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Cria a Comissão de Anistia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7072066" y="3122125"/>
        <a:ext cx="2434621" cy="548148"/>
      </dsp:txXfrm>
    </dsp:sp>
    <dsp:sp modelId="{59F1EF41-14EA-48EE-A559-118169DBDB24}">
      <dsp:nvSpPr>
        <dsp:cNvPr id="0" name=""/>
        <dsp:cNvSpPr/>
      </dsp:nvSpPr>
      <dsp:spPr>
        <a:xfrm>
          <a:off x="8299846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947F0-E28B-4B2E-B1D6-BFEED1AF012B}">
      <dsp:nvSpPr>
        <dsp:cNvPr id="0" name=""/>
        <dsp:cNvSpPr/>
      </dsp:nvSpPr>
      <dsp:spPr>
        <a:xfrm rot="2700000">
          <a:off x="8264581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8465843" y="1405509"/>
          <a:ext cx="2434621" cy="54406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BR" sz="2000" kern="1200" noProof="0" dirty="0" smtClean="0">
              <a:latin typeface="+mj-lt"/>
            </a:rPr>
            <a:t>Lei 12.528/11</a:t>
          </a:r>
          <a:endParaRPr lang="pt-BR" sz="2000" kern="1200" noProof="0" dirty="0">
            <a:latin typeface="+mj-lt"/>
          </a:endParaRPr>
        </a:p>
      </dsp:txBody>
      <dsp:txXfrm>
        <a:off x="8465843" y="1405509"/>
        <a:ext cx="2434621" cy="544068"/>
      </dsp:txXfrm>
    </dsp:sp>
    <dsp:sp modelId="{725F2AEF-0925-4411-A89A-5976D96BC3B1}">
      <dsp:nvSpPr>
        <dsp:cNvPr id="0" name=""/>
        <dsp:cNvSpPr/>
      </dsp:nvSpPr>
      <dsp:spPr>
        <a:xfrm>
          <a:off x="8457103" y="841762"/>
          <a:ext cx="2434621" cy="56527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noProof="0" dirty="0" smtClean="0">
              <a:solidFill>
                <a:srgbClr val="454D55"/>
              </a:solidFill>
              <a:latin typeface="+mn-lt"/>
              <a:ea typeface="+mn-ea"/>
              <a:cs typeface="+mn-cs"/>
            </a:rPr>
            <a:t>Cria a Comissão Nacional da Verdade</a:t>
          </a:r>
          <a:endParaRPr lang="pt-BR" sz="1200" i="1" kern="1200" noProof="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8457103" y="841762"/>
        <a:ext cx="2434621" cy="565278"/>
      </dsp:txXfrm>
    </dsp:sp>
    <dsp:sp modelId="{3F1F843F-8CAA-4ECF-B5A2-211D6C43D3C6}">
      <dsp:nvSpPr>
        <dsp:cNvPr id="0" name=""/>
        <dsp:cNvSpPr/>
      </dsp:nvSpPr>
      <dsp:spPr>
        <a:xfrm>
          <a:off x="9683154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9647888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Lista de Rótulos de Círculos de Ícone"/>
  <dgm:desc val="Use para mostrar blocos de informações não sequenciais ou agrupados, acompanhados por elementos visuais relacionados. Funciona melhor com ícones ou pequenas imagens com legendas de texto curto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 xmlns="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A71FCD-6F7D-4530-9152-258413742325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pt-BR" noProof="1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3C5D30-7F7F-46F2-B130-95E94F85CBE3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1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pt-BR" noProof="1" smtClean="0"/>
              <a:t>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28754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pt-BR" noProof="1" smtClean="0"/>
              <a:t>3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54520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71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1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1EF7-C332-42FD-9262-3037E9C305CB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9" name="Conector Reto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F7176-8EC6-470A-B28E-22AD63667CC7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D540C0-DBBA-48C3-8139-EA42628F63AD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_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699E538D-9618-4205-AA08-736AD425A3FC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78235"/>
            <a:ext cx="10711545" cy="720227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 dirty="0" smtClean="0"/>
              <a:t>Linha do tempo da história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625355" y="919827"/>
            <a:ext cx="7128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9A66C708-772E-4E30-9D1D-7417A222A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183" y="966464"/>
            <a:ext cx="10710862" cy="412510"/>
          </a:xfrm>
        </p:spPr>
        <p:txBody>
          <a:bodyPr rtlCol="0">
            <a:normAutofit/>
          </a:bodyPr>
          <a:lstStyle>
            <a:lvl1pPr marL="0" indent="0">
              <a:buNone/>
              <a:defRPr sz="23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 noProof="0" dirty="0" smtClean="0"/>
              <a:t>Legenda da linha do tempo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3158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0B7C1-EA96-44A3-8CCA-932D468086A3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113E31D-E2AB-40D1-8B51-AFA5AFEF393A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245C51-06D6-4459-814A-80817E354973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9" name="Conector Reto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1" smtClean="0"/>
              <a:t>Clique para editar o título mestre</a:t>
            </a:r>
            <a:endParaRPr lang="pt-BR" noProof="1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00C7DB-66CF-45E2-8658-BBAC551F371C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09235-1917-416F-9772-C0FC2A9A11F4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F5D84-1EBC-4439-8E37-91A66C0B0616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tângulo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14E314-678C-4F46-9B4B-B70D8BF0DB3C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pt-BR" noProof="1" smtClean="0"/>
              <a:t>Editar estilos de texto Mestre</a:t>
            </a:r>
          </a:p>
          <a:p>
            <a:pPr lvl="1" rtl="0"/>
            <a:r>
              <a:rPr lang="pt-BR" noProof="1" smtClean="0"/>
              <a:t>Segundo nível</a:t>
            </a:r>
          </a:p>
          <a:p>
            <a:pPr lvl="2" rtl="0"/>
            <a:r>
              <a:rPr lang="pt-BR" noProof="1" smtClean="0"/>
              <a:t>Terceiro nível</a:t>
            </a:r>
          </a:p>
          <a:p>
            <a:pPr lvl="3" rtl="0"/>
            <a:r>
              <a:rPr lang="pt-BR" noProof="1" smtClean="0"/>
              <a:t>Quarto nível</a:t>
            </a:r>
          </a:p>
          <a:p>
            <a:pPr lvl="4" rtl="0"/>
            <a:r>
              <a:rPr lang="pt-BR" noProof="1" smtClean="0"/>
              <a:t>Quinto nível</a:t>
            </a:r>
            <a:endParaRPr lang="pt-BR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2DE979E-A1DA-4429-B657-F76ECBF5BEAE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 smtClean="0"/>
              <a:t>Clique no ícone para adicionar uma imagem</a:t>
            </a:r>
            <a:endParaRPr lang="pt-BR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23791F-A550-44B5-B6FE-9FA9A2207014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AD748B0D-DDBB-4F43-95E4-0B7F0EECC763}" type="datetime1">
              <a:rPr lang="pt-BR" noProof="1" smtClean="0"/>
              <a:t>24/09/2020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cxnSp>
        <p:nvCxnSpPr>
          <p:cNvPr id="10" name="Conector Reto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justicadetransicao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menti.com/h41wmrais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menti.com/h41wmrais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cnv.memoriasreveladas.gov.br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noticias.uol.com.br/ultimas-noticias/reuters/2020/09/23/volkswagen-vai-indenizar-funcionarios-vitimas-da-ditadura-no-brasil.ht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35" y="5008108"/>
            <a:ext cx="10058400" cy="1641944"/>
          </a:xfrm>
        </p:spPr>
        <p:txBody>
          <a:bodyPr rtlCol="0">
            <a:normAutofit fontScale="90000"/>
          </a:bodyPr>
          <a:lstStyle/>
          <a:p>
            <a:r>
              <a:rPr lang="pt-BR" sz="4800" noProof="1" smtClean="0">
                <a:solidFill>
                  <a:srgbClr val="92D050"/>
                </a:solidFill>
              </a:rPr>
              <a:t>Constitucionalismo, democracia e direitos humanos: justiça de transição no Brasil no contexto da redemocratização</a:t>
            </a:r>
            <a:endParaRPr lang="pt-BR" sz="4800" noProof="1">
              <a:solidFill>
                <a:srgbClr val="92D05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4838" y="6314487"/>
            <a:ext cx="10058400" cy="543513"/>
          </a:xfrm>
        </p:spPr>
        <p:txBody>
          <a:bodyPr rtlCol="0">
            <a:normAutofit/>
          </a:bodyPr>
          <a:lstStyle/>
          <a:p>
            <a:pPr algn="r" rtl="0"/>
            <a:r>
              <a:rPr lang="pt-BR" sz="1500" noProof="1" smtClean="0">
                <a:solidFill>
                  <a:srgbClr val="FFFFFF"/>
                </a:solidFill>
              </a:rPr>
              <a:t>Profª Drª Eneá de Stutz e almeida (FD/UnB)</a:t>
            </a:r>
            <a:endParaRPr lang="pt-BR" sz="1500" noProof="1">
              <a:solidFill>
                <a:srgbClr val="FFFFFF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58521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Aprofundamentos, mais textos e outras informações:</a:t>
            </a:r>
          </a:p>
          <a:p>
            <a:endParaRPr lang="pt-BR" sz="2800" dirty="0">
              <a:solidFill>
                <a:schemeClr val="accent1"/>
              </a:solidFill>
            </a:endParaRPr>
          </a:p>
          <a:p>
            <a:r>
              <a:rPr lang="pt-BR" sz="2800" dirty="0" smtClean="0">
                <a:solidFill>
                  <a:schemeClr val="accent1"/>
                </a:solidFill>
                <a:hlinkClick r:id="rId2"/>
              </a:rPr>
              <a:t>www.justicadetransicao.org</a:t>
            </a:r>
            <a:endParaRPr lang="pt-BR" sz="2800" dirty="0" smtClean="0">
              <a:solidFill>
                <a:schemeClr val="accent1"/>
              </a:solidFill>
            </a:endParaRPr>
          </a:p>
          <a:p>
            <a:endParaRPr lang="pt-BR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64" y="2926080"/>
            <a:ext cx="2841425" cy="32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612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accent1"/>
                </a:solidFill>
              </a:rPr>
              <a:t>Para finalizar: o resultado da nuvem</a:t>
            </a: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  <a:hlinkClick r:id="rId2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35" y="1803862"/>
            <a:ext cx="7146286" cy="39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5852160"/>
          </a:xfrm>
        </p:spPr>
        <p:txBody>
          <a:bodyPr/>
          <a:lstStyle/>
          <a:p>
            <a:r>
              <a:rPr lang="pt-BR" sz="4000" dirty="0" smtClean="0">
                <a:solidFill>
                  <a:schemeClr val="accent1"/>
                </a:solidFill>
              </a:rPr>
              <a:t>Antes de qualquer coisa....</a:t>
            </a: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pt-BR" dirty="0" smtClean="0">
                <a:solidFill>
                  <a:schemeClr val="accent1"/>
                </a:solidFill>
                <a:hlinkClick r:id="rId2"/>
              </a:rPr>
              <a:t>www.menti.com/h41wmraist</a:t>
            </a:r>
            <a:endParaRPr lang="pt-BR" dirty="0" smtClean="0">
              <a:solidFill>
                <a:schemeClr val="accent1"/>
              </a:solidFill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  <p:pic>
        <p:nvPicPr>
          <p:cNvPr id="1026" name="Picture 2" descr="https://api.qrserver.com/v1/create-qr-code/?size=500x500&amp;data=https://www.menti.com/h41wmra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44" y="1586336"/>
            <a:ext cx="3740566" cy="37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 useBgFill="1">
        <p:nvSpPr>
          <p:cNvPr id="13" name="Retângulo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16" y="608927"/>
            <a:ext cx="7900094" cy="867851"/>
          </a:xfrm>
        </p:spPr>
        <p:txBody>
          <a:bodyPr rtlCol="0">
            <a:normAutofit/>
          </a:bodyPr>
          <a:lstStyle/>
          <a:p>
            <a:r>
              <a:rPr lang="pt-BR" noProof="1" smtClean="0">
                <a:solidFill>
                  <a:schemeClr val="accent1"/>
                </a:solidFill>
              </a:rPr>
              <a:t>Contexto de redemocratização</a:t>
            </a:r>
            <a:endParaRPr lang="pt-BR" noProof="1">
              <a:solidFill>
                <a:schemeClr val="accent1"/>
              </a:solidFill>
            </a:endParaRPr>
          </a:p>
        </p:txBody>
      </p:sp>
      <p:pic>
        <p:nvPicPr>
          <p:cNvPr id="4" name="Imagem 3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3625775" cy="6870127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ço Reservado para Conteúdo 2" descr="Lista de rótulos de círculos de ícone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947290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b="1" dirty="0" smtClean="0"/>
              <a:t>O tempo da transição e da democracia</a:t>
            </a:r>
            <a:endParaRPr lang="pt-BR" sz="23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3FD7E2D-55A3-433C-BAB3-4F8446A36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Marcos jurídicos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 descr="Linha do tempo do SmartArt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688547"/>
              </p:ext>
            </p:extLst>
          </p:nvPr>
        </p:nvGraphicFramePr>
        <p:xfrm>
          <a:off x="525463" y="1785938"/>
          <a:ext cx="11066462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 de texto 9">
            <a:extLst>
              <a:ext uri="{FF2B5EF4-FFF2-40B4-BE49-F238E27FC236}">
                <a16:creationId xmlns:a16="http://schemas.microsoft.com/office/drawing/2014/main" id="{555D402B-46F1-4898-96ED-1C931E61FE24}"/>
              </a:ext>
            </a:extLst>
          </p:cNvPr>
          <p:cNvSpPr txBox="1"/>
          <p:nvPr/>
        </p:nvSpPr>
        <p:spPr>
          <a:xfrm>
            <a:off x="1585823" y="4066491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1964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9F525854-7BFA-425F-80CF-5226496C8D2C}"/>
              </a:ext>
            </a:extLst>
          </p:cNvPr>
          <p:cNvSpPr txBox="1"/>
          <p:nvPr/>
        </p:nvSpPr>
        <p:spPr>
          <a:xfrm>
            <a:off x="2949536" y="3723258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1979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Caixa de texto 11">
            <a:extLst>
              <a:ext uri="{FF2B5EF4-FFF2-40B4-BE49-F238E27FC236}">
                <a16:creationId xmlns:a16="http://schemas.microsoft.com/office/drawing/2014/main" id="{D93A277C-0113-41AA-BBC2-139B0DEC9F32}"/>
              </a:ext>
            </a:extLst>
          </p:cNvPr>
          <p:cNvSpPr txBox="1"/>
          <p:nvPr/>
        </p:nvSpPr>
        <p:spPr>
          <a:xfrm>
            <a:off x="4350525" y="4066491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1985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859033A4-097B-446D-AA0A-F644C08F3F29}"/>
              </a:ext>
            </a:extLst>
          </p:cNvPr>
          <p:cNvSpPr txBox="1"/>
          <p:nvPr/>
        </p:nvSpPr>
        <p:spPr>
          <a:xfrm>
            <a:off x="5720878" y="3723258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1988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Caixa de texto 13">
            <a:extLst>
              <a:ext uri="{FF2B5EF4-FFF2-40B4-BE49-F238E27FC236}">
                <a16:creationId xmlns:a16="http://schemas.microsoft.com/office/drawing/2014/main" id="{C70936F1-47C3-44E6-A593-F0178DC6C93E}"/>
              </a:ext>
            </a:extLst>
          </p:cNvPr>
          <p:cNvSpPr txBox="1"/>
          <p:nvPr/>
        </p:nvSpPr>
        <p:spPr>
          <a:xfrm>
            <a:off x="7115226" y="4066491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1995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Caixa de texto 14">
            <a:extLst>
              <a:ext uri="{FF2B5EF4-FFF2-40B4-BE49-F238E27FC236}">
                <a16:creationId xmlns:a16="http://schemas.microsoft.com/office/drawing/2014/main" id="{05986043-D561-4B14-95E2-4B7C1D5EB272}"/>
              </a:ext>
            </a:extLst>
          </p:cNvPr>
          <p:cNvSpPr txBox="1"/>
          <p:nvPr/>
        </p:nvSpPr>
        <p:spPr>
          <a:xfrm>
            <a:off x="9879926" y="4066491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2011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Caixa de texto 15">
            <a:extLst>
              <a:ext uri="{FF2B5EF4-FFF2-40B4-BE49-F238E27FC236}">
                <a16:creationId xmlns:a16="http://schemas.microsoft.com/office/drawing/2014/main" id="{9FEFD4A8-37C4-41B2-8272-3FEFE0E453F5}"/>
              </a:ext>
            </a:extLst>
          </p:cNvPr>
          <p:cNvSpPr txBox="1"/>
          <p:nvPr/>
        </p:nvSpPr>
        <p:spPr>
          <a:xfrm>
            <a:off x="8494878" y="3723258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rtl="0"/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2002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3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585216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/>
                </a:solidFill>
              </a:rPr>
              <a:t>Primeiras considerações</a:t>
            </a:r>
          </a:p>
          <a:p>
            <a:r>
              <a:rPr lang="pt-BR" sz="2800" dirty="0" smtClean="0">
                <a:solidFill>
                  <a:schemeClr val="accent1"/>
                </a:solidFill>
              </a:rPr>
              <a:t>1. Há relação entre direitos humanos e Constituição?</a:t>
            </a:r>
          </a:p>
          <a:p>
            <a:r>
              <a:rPr lang="pt-BR" sz="2800" dirty="0" smtClean="0">
                <a:solidFill>
                  <a:schemeClr val="accent1"/>
                </a:solidFill>
              </a:rPr>
              <a:t>2. Há relação entre Constituição e democracia?</a:t>
            </a:r>
          </a:p>
          <a:p>
            <a:r>
              <a:rPr lang="pt-BR" sz="2800" dirty="0" smtClean="0">
                <a:solidFill>
                  <a:schemeClr val="accent1"/>
                </a:solidFill>
              </a:rPr>
              <a:t>3. O que é Justiça de transição?</a:t>
            </a:r>
          </a:p>
          <a:p>
            <a:pPr lvl="1"/>
            <a:r>
              <a:rPr lang="pt-BR" sz="2200" dirty="0" smtClean="0">
                <a:solidFill>
                  <a:schemeClr val="accent1"/>
                </a:solidFill>
              </a:rPr>
              <a:t>Memória/verdade</a:t>
            </a:r>
          </a:p>
          <a:p>
            <a:pPr lvl="1"/>
            <a:r>
              <a:rPr lang="pt-BR" sz="2200" dirty="0" smtClean="0">
                <a:solidFill>
                  <a:schemeClr val="accent1"/>
                </a:solidFill>
              </a:rPr>
              <a:t>Reparação</a:t>
            </a:r>
          </a:p>
          <a:p>
            <a:pPr lvl="1"/>
            <a:r>
              <a:rPr lang="pt-BR" sz="2200" dirty="0" smtClean="0">
                <a:solidFill>
                  <a:schemeClr val="accent1"/>
                </a:solidFill>
              </a:rPr>
              <a:t>Responsabilização</a:t>
            </a:r>
          </a:p>
          <a:p>
            <a:pPr lvl="1"/>
            <a:r>
              <a:rPr lang="pt-BR" sz="2200" dirty="0" smtClean="0">
                <a:solidFill>
                  <a:schemeClr val="accent1"/>
                </a:solidFill>
              </a:rPr>
              <a:t>Reforma das instituições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  <p:sp>
        <p:nvSpPr>
          <p:cNvPr id="6" name="Chave Direita 5"/>
          <p:cNvSpPr/>
          <p:nvPr/>
        </p:nvSpPr>
        <p:spPr>
          <a:xfrm>
            <a:off x="6989196" y="3355451"/>
            <a:ext cx="278296" cy="6520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67492" y="3496788"/>
            <a:ext cx="161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Anistia política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58521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MEMÓRIA E VERDADE</a:t>
            </a:r>
          </a:p>
          <a:p>
            <a:endParaRPr lang="pt-BR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pt-BR" dirty="0">
                <a:solidFill>
                  <a:schemeClr val="accent1"/>
                </a:solidFill>
                <a:ea typeface="+mn-lt"/>
                <a:cs typeface="+mn-lt"/>
              </a:rPr>
              <a:t>A verdade é objetiva enquanto a memória é </a:t>
            </a: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subjetiva</a:t>
            </a: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pt-BR" dirty="0">
                <a:solidFill>
                  <a:schemeClr val="accent1"/>
                </a:solidFill>
                <a:ea typeface="+mn-lt"/>
                <a:cs typeface="+mn-lt"/>
              </a:rPr>
              <a:t>A memória é coletiva e não individual</a:t>
            </a:r>
          </a:p>
          <a:p>
            <a:pPr marL="0" indent="0">
              <a:buNone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A memória </a:t>
            </a:r>
            <a:r>
              <a:rPr lang="pt-BR" dirty="0">
                <a:solidFill>
                  <a:schemeClr val="accent1"/>
                </a:solidFill>
                <a:ea typeface="+mn-lt"/>
                <a:cs typeface="+mn-lt"/>
              </a:rPr>
              <a:t>opera de </a:t>
            </a: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agora (presente) </a:t>
            </a:r>
            <a:r>
              <a:rPr lang="pt-BR" dirty="0">
                <a:solidFill>
                  <a:schemeClr val="accent1"/>
                </a:solidFill>
                <a:ea typeface="+mn-lt"/>
                <a:cs typeface="+mn-lt"/>
              </a:rPr>
              <a:t>para o passado</a:t>
            </a: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A memória </a:t>
            </a:r>
            <a:r>
              <a:rPr lang="pt-BR" dirty="0">
                <a:solidFill>
                  <a:schemeClr val="accent1"/>
                </a:solidFill>
                <a:ea typeface="+mn-lt"/>
                <a:cs typeface="+mn-lt"/>
              </a:rPr>
              <a:t>está sempre em </a:t>
            </a: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construção e reconstrução</a:t>
            </a: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pt-BR" dirty="0">
                <a:solidFill>
                  <a:schemeClr val="accent1"/>
                </a:solidFill>
                <a:ea typeface="+mn-lt"/>
                <a:cs typeface="+mn-lt"/>
              </a:rPr>
              <a:t>Relatório final CNV: </a:t>
            </a:r>
            <a:r>
              <a:rPr lang="pt-BR" dirty="0">
                <a:solidFill>
                  <a:schemeClr val="accent1"/>
                </a:solidFill>
                <a:ea typeface="+mn-lt"/>
                <a:cs typeface="+mn-lt"/>
                <a:hlinkClick r:id="rId2"/>
              </a:rPr>
              <a:t>http://cnv.memoriasreveladas.gov.br/</a:t>
            </a: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58521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REPARAÇÃO</a:t>
            </a:r>
          </a:p>
          <a:p>
            <a:endParaRPr lang="pt-BR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1º momento: Lei de Anistia (6.683/79)</a:t>
            </a: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2º momento: Lei 9.140/95</a:t>
            </a: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3º momento: Lei 10.559/02: reparação integral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Prestação única (30 salários mínimos por ano ou fração)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Prestação mensal, permanente e continuada (em caso de perda do vínculo laboral)</a:t>
            </a: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2" y="365760"/>
            <a:ext cx="6492240" cy="58521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REFORMA DAS INSTITUIÇÕES</a:t>
            </a:r>
          </a:p>
          <a:p>
            <a:endParaRPr lang="pt-BR" sz="2800" dirty="0" smtClean="0">
              <a:solidFill>
                <a:schemeClr val="accent1"/>
              </a:solidFill>
            </a:endParaRPr>
          </a:p>
          <a:p>
            <a:endParaRPr lang="pt-BR" sz="2800" dirty="0" smtClean="0">
              <a:solidFill>
                <a:schemeClr val="accent1"/>
              </a:solidFill>
            </a:endParaRPr>
          </a:p>
          <a:p>
            <a:pPr marL="292608" lvl="1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accent1"/>
                </a:solidFill>
                <a:ea typeface="+mn-lt"/>
                <a:cs typeface="+mn-lt"/>
              </a:rPr>
              <a:t>As instituições que forem autoritárias deverão ser democratizadas, por intermédio de alterações na sua estrutura (instituições propriamente ditas) ou mudanças legislativas (instituições normativas)</a:t>
            </a:r>
            <a:endParaRPr lang="pt-BR" sz="2000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0741" y="174567"/>
            <a:ext cx="7544524" cy="6425738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RESPONSABILIZAÇÃO (Justiça)</a:t>
            </a:r>
          </a:p>
          <a:p>
            <a:pPr marL="285750" lvl="0" indent="-285750" algn="just">
              <a:lnSpc>
                <a:spcPct val="170000"/>
              </a:lnSpc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Lei de Anistia (6.683/79): anistiou as </a:t>
            </a:r>
            <a:r>
              <a:rPr lang="pt-BR" b="1" dirty="0" smtClean="0">
                <a:solidFill>
                  <a:srgbClr val="FF0000"/>
                </a:solidFill>
                <a:ea typeface="+mn-lt"/>
                <a:cs typeface="+mn-lt"/>
              </a:rPr>
              <a:t>condenações</a:t>
            </a: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 e não os </a:t>
            </a:r>
            <a:r>
              <a:rPr lang="pt-BR" b="1" dirty="0" smtClean="0">
                <a:solidFill>
                  <a:srgbClr val="FF0000"/>
                </a:solidFill>
                <a:ea typeface="+mn-lt"/>
                <a:cs typeface="+mn-lt"/>
              </a:rPr>
              <a:t>fatos</a:t>
            </a:r>
            <a:r>
              <a:rPr lang="pt-BR" dirty="0" smtClean="0">
                <a:solidFill>
                  <a:schemeClr val="accent1"/>
                </a:solidFill>
                <a:ea typeface="+mn-lt"/>
                <a:cs typeface="+mn-lt"/>
              </a:rPr>
              <a:t> ocorridos. Porque, como afirmou o STF, a Lei 6683 é seguida pela mesma racionalidade na EC 26/85 e na CF/88, ou seja, da memória/verdade e reparação. Além disso, a EC 26/85 é explícita: </a:t>
            </a:r>
            <a:r>
              <a:rPr lang="pt-BR" i="1" dirty="0">
                <a:solidFill>
                  <a:schemeClr val="accent1"/>
                </a:solidFill>
              </a:rPr>
              <a:t>“</a:t>
            </a:r>
            <a:r>
              <a:rPr lang="pt-BR" dirty="0">
                <a:solidFill>
                  <a:schemeClr val="accent1"/>
                </a:solidFill>
              </a:rPr>
              <a:t>É concedida anistia a todos os servidores públicos civis da Administração direta e indireta e militares, </a:t>
            </a:r>
            <a:r>
              <a:rPr lang="pt-BR" b="1" dirty="0">
                <a:solidFill>
                  <a:srgbClr val="FF0000"/>
                </a:solidFill>
              </a:rPr>
              <a:t>punidos</a:t>
            </a:r>
            <a:r>
              <a:rPr lang="pt-BR" dirty="0">
                <a:solidFill>
                  <a:schemeClr val="accent1"/>
                </a:solidFill>
              </a:rPr>
              <a:t> por atos de exceção, institucionais ou complementares</a:t>
            </a:r>
            <a:r>
              <a:rPr lang="pt-BR" dirty="0" smtClean="0">
                <a:solidFill>
                  <a:schemeClr val="accent1"/>
                </a:solidFill>
              </a:rPr>
              <a:t>”.</a:t>
            </a:r>
          </a:p>
          <a:p>
            <a:pPr marL="285750" lvl="0" indent="-285750" algn="just">
              <a:lnSpc>
                <a:spcPct val="170000"/>
              </a:lnSpc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</a:rPr>
              <a:t>Assim, é perfeitamente possível responsabilizar os violadores de direitos humanos no período da ditadura e cumprir as determinações do STF e da Corte Interamericana de Direitos Humanos da OEA.</a:t>
            </a:r>
          </a:p>
          <a:p>
            <a:pPr marL="285750" lvl="0" indent="-285750" algn="just">
              <a:lnSpc>
                <a:spcPct val="170000"/>
              </a:lnSpc>
              <a:buFont typeface="Wingdings"/>
              <a:buChar char="Ø"/>
            </a:pPr>
            <a:r>
              <a:rPr lang="pt-BR" dirty="0" smtClean="0">
                <a:solidFill>
                  <a:schemeClr val="accent1"/>
                </a:solidFill>
              </a:rPr>
              <a:t>É importante observar que cabe responsabilização tanto para agentes públicos quanto para pessoas que não eram servidores do Estado, e ainda pessoas jurídicas. A propósito</a:t>
            </a:r>
            <a:r>
              <a:rPr lang="pt-BR" dirty="0">
                <a:solidFill>
                  <a:schemeClr val="accent1"/>
                </a:solidFill>
              </a:rPr>
              <a:t>, </a:t>
            </a:r>
            <a:r>
              <a:rPr lang="pt-BR" dirty="0" smtClean="0">
                <a:solidFill>
                  <a:schemeClr val="accent1"/>
                </a:solidFill>
              </a:rPr>
              <a:t>ver:</a:t>
            </a:r>
          </a:p>
          <a:p>
            <a:pPr marL="292608" lvl="1" indent="0" algn="just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pt-BR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pt-BR" dirty="0" smtClean="0">
                <a:solidFill>
                  <a:schemeClr val="accent1"/>
                </a:solidFill>
                <a:hlinkClick r:id="rId2"/>
              </a:rPr>
              <a:t>noticias.uol.com.br/ultimas-noticias/reuters/2020/09/23/volkswagen-vai-indenizar-funcionarios-vitimas-da-ditadura-no-brasil.htm</a:t>
            </a:r>
            <a:endParaRPr lang="pt-BR" dirty="0">
              <a:solidFill>
                <a:schemeClr val="accent1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t-BR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m desfoque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102853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933_TF22581678.potx" id="{5CEF60F2-8333-4812-A832-BC86ED204B31}" vid="{AE10642D-E6EF-4061-9B82-092EC7DD29F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7124081E9A974B89A502C16CCBE5EB" ma:contentTypeVersion="5" ma:contentTypeDescription="Crie um novo documento." ma:contentTypeScope="" ma:versionID="80c1aef38034a0247b5bef79d36b5201">
  <xsd:schema xmlns:xsd="http://www.w3.org/2001/XMLSchema" xmlns:xs="http://www.w3.org/2001/XMLSchema" xmlns:p="http://schemas.microsoft.com/office/2006/metadata/properties" xmlns:ns3="86b73730-d92c-48a4-b648-7de72e0b0d2c" xmlns:ns4="d8125cc6-598b-4fb6-868b-1615d340bf12" targetNamespace="http://schemas.microsoft.com/office/2006/metadata/properties" ma:root="true" ma:fieldsID="3945c5ca8869be3bd08c2c4b47b16c93" ns3:_="" ns4:_="">
    <xsd:import namespace="86b73730-d92c-48a4-b648-7de72e0b0d2c"/>
    <xsd:import namespace="d8125cc6-598b-4fb6-868b-1615d340bf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73730-d92c-48a4-b648-7de72e0b0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5cc6-598b-4fb6-868b-1615d340b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50B3-F1C0-4D73-82FC-DDABEC8F095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86b73730-d92c-48a4-b648-7de72e0b0d2c"/>
    <ds:schemaRef ds:uri="http://schemas.openxmlformats.org/package/2006/metadata/core-properties"/>
    <ds:schemaRef ds:uri="d8125cc6-598b-4fb6-868b-1615d340bf1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99D67-1855-41C1-9733-B8DD80071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b73730-d92c-48a4-b648-7de72e0b0d2c"/>
    <ds:schemaRef ds:uri="d8125cc6-598b-4fb6-868b-1615d340b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tf22581678_win32</Template>
  <TotalTime>0</TotalTime>
  <Words>548</Words>
  <Application>Microsoft Office PowerPoint</Application>
  <PresentationFormat>Widescreen</PresentationFormat>
  <Paragraphs>100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Retrospecto</vt:lpstr>
      <vt:lpstr>Constitucionalismo, democracia e direitos humanos: justiça de transição no Brasil no contexto da redemocratização</vt:lpstr>
      <vt:lpstr>Apresentação do PowerPoint</vt:lpstr>
      <vt:lpstr>Contexto de redemocratização</vt:lpstr>
      <vt:lpstr>O tempo da transição e da democracia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2020-09-23T18:41:56Z</dcterms:created>
  <dcterms:modified xsi:type="dcterms:W3CDTF">2020-09-25T00:39:50Z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0x010100417124081E9A974B89A502C16CCBE5EB</vt:lpwstr>
  </property>
</Properties>
</file>